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sldIdLst>
    <p:sldId id="256" r:id="rId5"/>
    <p:sldId id="258" r:id="rId6"/>
    <p:sldId id="257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řední styl 2 – zvýraznění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PNG>
</file>

<file path=ppt/media/image11.png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cs-CZ" smtClean="0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tický obrázek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ce s popis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Jmenov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čá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cs-CZ" smtClean="0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cs-CZ" smtClean="0"/>
              <a:t>Upravte styly předlohy textu.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cs-CZ" smtClean="0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cs-CZ" smtClean="0"/>
              <a:t>Upravte styly předlohy textu.</a:t>
            </a:r>
          </a:p>
          <a:p>
            <a:pPr lvl="1"/>
            <a:r>
              <a:rPr lang="cs-CZ" smtClean="0"/>
              <a:t>Druhá úroveň</a:t>
            </a:r>
          </a:p>
          <a:p>
            <a:pPr lvl="2"/>
            <a:r>
              <a:rPr lang="cs-CZ" smtClean="0"/>
              <a:t>Třetí úroveň</a:t>
            </a:r>
          </a:p>
          <a:p>
            <a:pPr lvl="3"/>
            <a:r>
              <a:rPr lang="cs-CZ" smtClean="0"/>
              <a:t>Čtvrtá úroveň</a:t>
            </a:r>
          </a:p>
          <a:p>
            <a:pPr lvl="4"/>
            <a:r>
              <a:rPr lang="cs-CZ" smtClean="0"/>
              <a:t>Pátá úroveň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10/10/2024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mojeip.cz/mereni-rychlosti-internetu/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gif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3.png"/><Relationship Id="rId4" Type="http://schemas.openxmlformats.org/officeDocument/2006/relationships/hyperlink" Target="https://morsecode.world/international/translator.html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4.png"/><Relationship Id="rId5" Type="http://schemas.openxmlformats.org/officeDocument/2006/relationships/hyperlink" Target="https://www.speechtech.cz/speechtech-text-to-speech/speechtech-tts-online-demo/#Iva210" TargetMode="External"/><Relationship Id="rId4" Type="http://schemas.openxmlformats.org/officeDocument/2006/relationships/hyperlink" Target="https://cs.wikipedia.org/wiki/Motto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cs-CZ" sz="6600" smtClean="0"/>
              <a:t>Hra s kódy, bity a byty</a:t>
            </a:r>
            <a:r>
              <a:rPr lang="cs-CZ" sz="8000" smtClean="0"/>
              <a:t> </a:t>
            </a:r>
            <a:r>
              <a:rPr lang="cs-CZ" smtClean="0"/>
              <a:t/>
            </a:r>
            <a:br>
              <a:rPr lang="cs-CZ" smtClean="0"/>
            </a:br>
            <a:r>
              <a:rPr lang="cs-CZ" sz="3200" smtClean="0">
                <a:solidFill>
                  <a:schemeClr val="accent1">
                    <a:lumMod val="20000"/>
                    <a:lumOff val="80000"/>
                  </a:schemeClr>
                </a:solidFill>
              </a:rPr>
              <a:t>1. domácí cvičení do nouzového stavu</a:t>
            </a:r>
            <a:endParaRPr lang="cs-CZ" sz="320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cs-CZ" smtClean="0"/>
              <a:t>Zde napište jméno a příjmení autora - třída IT1 - školní rok 2020 / 21</a:t>
            </a:r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22041991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Kódy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Použijte program Mapa znaků ve Windows a programátorskou kalkulačku k doplnění následující tabulky.</a:t>
            </a:r>
          </a:p>
          <a:p>
            <a:r>
              <a:rPr lang="cs-CZ" sz="1400" dirty="0" smtClean="0"/>
              <a:t>Pozorně také ovšem nastavte správnou znakovou sadu! </a:t>
            </a:r>
            <a:endParaRPr lang="cs-CZ" sz="1400" dirty="0"/>
          </a:p>
        </p:txBody>
      </p:sp>
      <p:graphicFrame>
        <p:nvGraphicFramePr>
          <p:cNvPr id="5" name="Tabulk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835430"/>
              </p:ext>
            </p:extLst>
          </p:nvPr>
        </p:nvGraphicFramePr>
        <p:xfrm>
          <a:off x="573581" y="3246732"/>
          <a:ext cx="10947860" cy="318947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89572">
                  <a:extLst>
                    <a:ext uri="{9D8B030D-6E8A-4147-A177-3AD203B41FA5}">
                      <a16:colId xmlns:a16="http://schemas.microsoft.com/office/drawing/2014/main" val="317120921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67543446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452501983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2159991819"/>
                    </a:ext>
                  </a:extLst>
                </a:gridCol>
                <a:gridCol w="2189572">
                  <a:extLst>
                    <a:ext uri="{9D8B030D-6E8A-4147-A177-3AD203B41FA5}">
                      <a16:colId xmlns:a16="http://schemas.microsoft.com/office/drawing/2014/main" val="3615119301"/>
                    </a:ext>
                  </a:extLst>
                </a:gridCol>
              </a:tblGrid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Znaková sada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BIN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DEC kód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HEX kód</a:t>
                      </a:r>
                      <a:endParaRPr lang="cs-CZ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39050062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'</a:t>
                      </a:r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dirty="0" smtClean="0"/>
                        <a:t>DOS:</a:t>
                      </a:r>
                      <a:r>
                        <a:rPr lang="cs-CZ" baseline="0" dirty="0" smtClean="0"/>
                        <a:t> </a:t>
                      </a:r>
                      <a:br>
                        <a:rPr lang="cs-CZ" baseline="0" dirty="0" smtClean="0"/>
                      </a:br>
                      <a:r>
                        <a:rPr lang="cs-CZ" baseline="0" dirty="0" smtClean="0"/>
                        <a:t>Spojené státy</a:t>
                      </a:r>
                      <a:endParaRPr lang="cs-CZ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00100111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39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27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9612589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              î</a:t>
                      </a:r>
                      <a:endParaRPr lang="cs-CZ" sz="1800" kern="1200" dirty="0" smtClean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Windows: </a:t>
                      </a:r>
                      <a:br>
                        <a:rPr lang="cs-CZ" smtClean="0"/>
                      </a:br>
                      <a:r>
                        <a:rPr lang="cs-CZ" smtClean="0"/>
                        <a:t>Střední Evropa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11101110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238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EE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58720297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∕</a:t>
                      </a:r>
                      <a:endParaRPr lang="cs-CZ" b="1" dirty="0">
                        <a:latin typeface="+mj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0010001000010101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8725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>
                          <a:solidFill>
                            <a:schemeClr val="bg1"/>
                          </a:solidFill>
                        </a:rPr>
                        <a:t>0x</a:t>
                      </a:r>
                      <a:r>
                        <a:rPr lang="cs-CZ" b="1" dirty="0" smtClean="0">
                          <a:solidFill>
                            <a:srgbClr val="FF0000"/>
                          </a:solidFill>
                        </a:rPr>
                        <a:t>2215</a:t>
                      </a:r>
                      <a:endParaRPr lang="cs-CZ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6381958"/>
                  </a:ext>
                </a:extLst>
              </a:tr>
              <a:tr h="629151">
                <a:tc>
                  <a:txBody>
                    <a:bodyPr/>
                    <a:lstStyle/>
                    <a:p>
                      <a:pPr algn="ctr"/>
                      <a:r>
                        <a:rPr lang="cs-CZ" b="1" smtClean="0">
                          <a:solidFill>
                            <a:srgbClr val="FF0000"/>
                          </a:solidFill>
                        </a:rPr>
                        <a:t>Ž</a:t>
                      </a:r>
                      <a:endParaRPr lang="cs-CZ" b="1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mtClean="0"/>
                        <a:t>Unicode</a:t>
                      </a:r>
                      <a:endParaRPr lang="cs-CZ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smtClean="0"/>
                        <a:t>0000010001000010101101111101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381</a:t>
                      </a:r>
                      <a:endParaRPr lang="cs-CZ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b="1" dirty="0" smtClean="0"/>
                        <a:t>17D</a:t>
                      </a:r>
                      <a:endParaRPr lang="cs-CZ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4184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085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Několik (tajných) pokynů na úvod</a:t>
            </a:r>
          </a:p>
        </p:txBody>
      </p:sp>
      <p:sp>
        <p:nvSpPr>
          <p:cNvPr id="3" name="Zástupný symbol pro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cs-CZ" smtClean="0"/>
              <a:t>Dešifrujte pomocí čtečky QR kód…</a:t>
            </a:r>
            <a:endParaRPr lang="cs-CZ"/>
          </a:p>
        </p:txBody>
      </p:sp>
      <p:pic>
        <p:nvPicPr>
          <p:cNvPr id="7" name="Zástupný symbol pro obsah 6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9750" y="3003551"/>
            <a:ext cx="2857500" cy="2857500"/>
          </a:xfrm>
        </p:spPr>
      </p:pic>
      <p:sp>
        <p:nvSpPr>
          <p:cNvPr id="5" name="Zástupný symbol pro text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cs-CZ" smtClean="0"/>
              <a:t>… a sem přepište jeho obsah </a:t>
            </a:r>
            <a:endParaRPr lang="cs-CZ"/>
          </a:p>
        </p:txBody>
      </p:sp>
      <p:sp>
        <p:nvSpPr>
          <p:cNvPr id="6" name="Zástupný symbol pro obsah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cs-CZ" dirty="0" smtClean="0"/>
              <a:t>Přečtěte si pozorně pokyny ke každému úkolu.</a:t>
            </a:r>
          </a:p>
          <a:p>
            <a:r>
              <a:rPr lang="cs-CZ" dirty="0" smtClean="0"/>
              <a:t>Prohlédněte si vzorová řešení i přiložená videa.</a:t>
            </a:r>
          </a:p>
          <a:p>
            <a:r>
              <a:rPr lang="cs-CZ" dirty="0" smtClean="0"/>
              <a:t>Buďte pečliví a svá řešení si raději 2x zkontrolujte.</a:t>
            </a:r>
          </a:p>
          <a:p>
            <a:r>
              <a:rPr lang="cs-CZ" dirty="0" smtClean="0"/>
              <a:t>Neváhejte požádat o radu!</a:t>
            </a:r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41570568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Převody mezi číselnými soustavami </a:t>
            </a:r>
            <a:endParaRPr lang="cs-CZ"/>
          </a:p>
        </p:txBody>
      </p:sp>
      <p:graphicFrame>
        <p:nvGraphicFramePr>
          <p:cNvPr id="3" name="Tabulk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7644897"/>
              </p:ext>
            </p:extLst>
          </p:nvPr>
        </p:nvGraphicFramePr>
        <p:xfrm>
          <a:off x="922713" y="4219324"/>
          <a:ext cx="10467600" cy="21149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16900">
                  <a:extLst>
                    <a:ext uri="{9D8B030D-6E8A-4147-A177-3AD203B41FA5}">
                      <a16:colId xmlns:a16="http://schemas.microsoft.com/office/drawing/2014/main" val="695018392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4097667346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1976623053"/>
                    </a:ext>
                  </a:extLst>
                </a:gridCol>
                <a:gridCol w="2616900">
                  <a:extLst>
                    <a:ext uri="{9D8B030D-6E8A-4147-A177-3AD203B41FA5}">
                      <a16:colId xmlns:a16="http://schemas.microsoft.com/office/drawing/2014/main" val="3374072352"/>
                    </a:ext>
                  </a:extLst>
                </a:gridCol>
              </a:tblGrid>
              <a:tr h="528744">
                <a:tc>
                  <a:txBody>
                    <a:bodyPr/>
                    <a:lstStyle/>
                    <a:p>
                      <a:r>
                        <a:rPr lang="cs-CZ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2</a:t>
                      </a:r>
                      <a:r>
                        <a:rPr lang="cs-CZ" smtClean="0"/>
                        <a:t> - binary</a:t>
                      </a:r>
                      <a:endParaRPr lang="cs-CZ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8</a:t>
                      </a:r>
                      <a:r>
                        <a:rPr lang="cs-CZ" dirty="0" smtClean="0"/>
                        <a:t> - </a:t>
                      </a:r>
                      <a:r>
                        <a:rPr lang="cs-CZ" dirty="0" err="1" smtClean="0"/>
                        <a:t>oktalová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10</a:t>
                      </a:r>
                      <a:r>
                        <a:rPr lang="cs-CZ" dirty="0" smtClean="0"/>
                        <a:t> - </a:t>
                      </a:r>
                      <a:r>
                        <a:rPr lang="cs-CZ" dirty="0" err="1" smtClean="0"/>
                        <a:t>dekadová</a:t>
                      </a:r>
                      <a:endParaRPr lang="cs-CZ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cs-CZ" b="1" dirty="0" smtClean="0">
                          <a:solidFill>
                            <a:schemeClr val="accent1">
                              <a:lumMod val="50000"/>
                            </a:schemeClr>
                          </a:solidFill>
                        </a:rPr>
                        <a:t>16</a:t>
                      </a:r>
                      <a:r>
                        <a:rPr lang="cs-CZ" dirty="0" smtClean="0"/>
                        <a:t> - hexadecimální</a:t>
                      </a:r>
                      <a:endParaRPr lang="cs-CZ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2869651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10011111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237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159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9F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58848863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10101</a:t>
                      </a:r>
                      <a:r>
                        <a:rPr lang="cs-CZ" sz="2000" baseline="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110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256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174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AE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043614"/>
                  </a:ext>
                </a:extLst>
              </a:tr>
              <a:tr h="528744"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10100111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247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latin typeface="Consolas" panose="020B0609020204030204" pitchFamily="49" charset="0"/>
                        </a:rPr>
                        <a:t>167</a:t>
                      </a:r>
                      <a:endParaRPr lang="cs-CZ" sz="2000" dirty="0"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cs-CZ" sz="2000" dirty="0" smtClean="0">
                          <a:solidFill>
                            <a:srgbClr val="FF0000"/>
                          </a:solidFill>
                          <a:latin typeface="Consolas" panose="020B0609020204030204" pitchFamily="49" charset="0"/>
                        </a:rPr>
                        <a:t>A7</a:t>
                      </a:r>
                      <a:endParaRPr lang="cs-CZ" sz="2000" dirty="0">
                        <a:solidFill>
                          <a:srgbClr val="FF0000"/>
                        </a:solidFill>
                        <a:latin typeface="Consolas" panose="020B0609020204030204" pitchFamily="49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23247907"/>
                  </a:ext>
                </a:extLst>
              </a:tr>
            </a:tbl>
          </a:graphicData>
        </a:graphic>
      </p:graphicFrame>
      <p:sp>
        <p:nvSpPr>
          <p:cNvPr id="4" name="TextovéPole 3"/>
          <p:cNvSpPr txBox="1"/>
          <p:nvPr/>
        </p:nvSpPr>
        <p:spPr>
          <a:xfrm>
            <a:off x="922713" y="2269375"/>
            <a:ext cx="10365971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Procvičte si převody mezi číselnými soustavami v informatice a doplňte níže uvedenou tabulku správně vypočítanými hodnotami. Abyste měli odlišné výchozí hodnoty, musíte si nejprve zadání sami podle návodu připravit:</a:t>
            </a:r>
          </a:p>
          <a:p>
            <a:endParaRPr lang="cs-CZ" sz="140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DenNar + 128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- ke dni vašeho narození přičtete 128 - např. 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128 + 5 = </a:t>
            </a:r>
            <a:r>
              <a:rPr lang="cs-CZ" sz="1400" b="1" smtClean="0">
                <a:solidFill>
                  <a:srgbClr val="FF0000"/>
                </a:solidFill>
                <a:latin typeface="Consolas" panose="020B0609020204030204" pitchFamily="49" charset="0"/>
              </a:rPr>
              <a:t>133</a:t>
            </a:r>
            <a:r>
              <a:rPr lang="cs-CZ" sz="1400" b="1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(desítkové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JmenoPrijmeni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spojíte vaše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jméno a příjmení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a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prvních 8 znaků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nahradíte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1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souhlásky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a </a:t>
            </a:r>
            <a:b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</a:b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0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(pro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samohlásky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) - např.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MarekLuč = 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10101101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(binární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PismenoMesicNar - 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z vašeho jména (nebo příjmení) vyberete jeden znak používaný v šestnáctkové soustavě a přidáte k němu číslo měsíce narození - např. M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a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rek  </a:t>
            </a:r>
            <a:r>
              <a:rPr lang="cs-CZ" sz="1400" smtClean="0">
                <a:solidFill>
                  <a:srgbClr val="FFFF00"/>
                </a:solidFill>
                <a:latin typeface="Consolas" panose="020B0609020204030204" pitchFamily="49" charset="0"/>
              </a:rPr>
              <a:t>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= 0x</a:t>
            </a:r>
            <a:r>
              <a:rPr lang="cs-CZ" sz="1400" smtClean="0">
                <a:solidFill>
                  <a:srgbClr val="FF0000"/>
                </a:solidFill>
                <a:latin typeface="Consolas" panose="020B0609020204030204" pitchFamily="49" charset="0"/>
              </a:rPr>
              <a:t>A9</a:t>
            </a:r>
            <a:r>
              <a:rPr lang="cs-CZ" sz="140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 (šestnáctkové číslo)</a:t>
            </a:r>
            <a:endParaRPr lang="cs-CZ" sz="1400">
              <a:solidFill>
                <a:schemeClr val="accent2">
                  <a:lumMod val="40000"/>
                  <a:lumOff val="6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2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Převody mezi číselnými soustavami - </a:t>
            </a:r>
            <a:r>
              <a:rPr lang="cs-CZ" smtClean="0">
                <a:solidFill>
                  <a:srgbClr val="FFFF00"/>
                </a:solidFill>
              </a:rPr>
              <a:t>důkaz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Převody mezi soustavami provádějte na papír, který ofotíte (nebo naskenujete) a zde jako důkaz vložíte digitální kopii:</a:t>
            </a:r>
          </a:p>
        </p:txBody>
      </p:sp>
      <p:pic>
        <p:nvPicPr>
          <p:cNvPr id="3" name="Obráze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7495" y="2756100"/>
            <a:ext cx="3019640" cy="40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9470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Představte se pomocí QR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14400" y="2227481"/>
            <a:ext cx="103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/>
              <a:t>Použijte libovolný generátor QR kódu (např. </a:t>
            </a:r>
            <a:r>
              <a:rPr lang="cs-CZ" sz="1400" dirty="0">
                <a:hlinkClick r:id="rId2"/>
              </a:rPr>
              <a:t>https://www.qr-code-generator.com/</a:t>
            </a:r>
            <a:r>
              <a:rPr lang="cs-CZ" sz="1400" dirty="0"/>
              <a:t>) </a:t>
            </a:r>
            <a:endParaRPr lang="cs-CZ" sz="1400" dirty="0" smtClean="0"/>
          </a:p>
          <a:p>
            <a:r>
              <a:rPr lang="cs-CZ" sz="1400" dirty="0" smtClean="0"/>
              <a:t>a </a:t>
            </a:r>
            <a:r>
              <a:rPr lang="cs-CZ" sz="1400" dirty="0"/>
              <a:t>zakódujte do tohoto kódu následující údaje o sobě: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565265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Osobní vizitka - VCARD</a:t>
            </a:r>
            <a:endParaRPr lang="cs-CZ"/>
          </a:p>
        </p:txBody>
      </p:sp>
      <p:sp>
        <p:nvSpPr>
          <p:cNvPr id="5" name="TextovéPole 4"/>
          <p:cNvSpPr txBox="1"/>
          <p:nvPr/>
        </p:nvSpPr>
        <p:spPr>
          <a:xfrm>
            <a:off x="4339712" y="3022877"/>
            <a:ext cx="3350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koníčky - Text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7755773" y="3022877"/>
            <a:ext cx="4139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URL oblíbené webové stránky</a:t>
            </a:r>
            <a:endParaRPr lang="cs-CZ"/>
          </a:p>
        </p:txBody>
      </p:sp>
      <p:pic>
        <p:nvPicPr>
          <p:cNvPr id="7" name="Obráze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65" y="3504853"/>
            <a:ext cx="2857500" cy="2857500"/>
          </a:xfrm>
          <a:prstGeom prst="rect">
            <a:avLst/>
          </a:prstGeom>
        </p:spPr>
      </p:pic>
      <p:sp>
        <p:nvSpPr>
          <p:cNvPr id="8" name="TextovéPole 7"/>
          <p:cNvSpPr txBox="1"/>
          <p:nvPr/>
        </p:nvSpPr>
        <p:spPr>
          <a:xfrm>
            <a:off x="8642464" y="2104370"/>
            <a:ext cx="3350030" cy="646331"/>
          </a:xfrm>
          <a:prstGeom prst="rect">
            <a:avLst/>
          </a:prstGeom>
          <a:solidFill>
            <a:srgbClr val="FF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cs-CZ" smtClean="0"/>
              <a:t>Uvádějte jen údaje,</a:t>
            </a:r>
          </a:p>
          <a:p>
            <a:pPr algn="ctr"/>
            <a:r>
              <a:rPr lang="cs-CZ" smtClean="0"/>
              <a:t>které chcete uveřejnit!</a:t>
            </a:r>
            <a:endParaRPr lang="cs-CZ"/>
          </a:p>
        </p:txBody>
      </p:sp>
      <p:pic>
        <p:nvPicPr>
          <p:cNvPr id="9" name="Obráze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712" y="3504853"/>
            <a:ext cx="2857500" cy="2857500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59" y="3504853"/>
            <a:ext cx="2857500" cy="2857500"/>
          </a:xfrm>
          <a:prstGeom prst="rect">
            <a:avLst/>
          </a:prstGeom>
        </p:spPr>
      </p:pic>
      <p:pic>
        <p:nvPicPr>
          <p:cNvPr id="10" name="Obrázek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65" y="3504853"/>
            <a:ext cx="2857500" cy="2857500"/>
          </a:xfrm>
          <a:prstGeom prst="rect">
            <a:avLst/>
          </a:prstGeom>
        </p:spPr>
      </p:pic>
      <p:pic>
        <p:nvPicPr>
          <p:cNvPr id="12" name="Obrázek 1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712" y="3504853"/>
            <a:ext cx="2857500" cy="2857500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59" y="3462371"/>
            <a:ext cx="28575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6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Tajné výpočty v čárovém kódu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137004"/>
            <a:ext cx="1036597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Vypočtěte následující příklad a utajte všechny jeho číselné parametry v čárovém kódu </a:t>
            </a:r>
            <a:br>
              <a:rPr lang="cs-CZ" sz="1400" smtClean="0"/>
            </a:br>
            <a:r>
              <a:rPr lang="cs-CZ" sz="1400" b="1" smtClean="0">
                <a:solidFill>
                  <a:srgbClr val="FFC000"/>
                </a:solidFill>
              </a:rPr>
              <a:t>EAN-13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0000"/>
                </a:solidFill>
              </a:rPr>
              <a:t>(12místné číslo, poslední číslice je pouze kontrolní!)</a:t>
            </a:r>
            <a:r>
              <a:rPr lang="cs-CZ" sz="1400" smtClean="0"/>
              <a:t>. </a:t>
            </a:r>
          </a:p>
          <a:p>
            <a:r>
              <a:rPr lang="cs-CZ" sz="1400" smtClean="0"/>
              <a:t>Všechny údaje zaokrouhlujte na celá čísla a pro účely daného čárového kódu je </a:t>
            </a:r>
            <a:r>
              <a:rPr lang="cs-CZ" sz="1400" smtClean="0">
                <a:solidFill>
                  <a:srgbClr val="FFC000"/>
                </a:solidFill>
              </a:rPr>
              <a:t>zleva doplňte nulami</a:t>
            </a:r>
            <a:r>
              <a:rPr lang="cs-CZ" sz="1400" smtClean="0"/>
              <a:t>.</a:t>
            </a:r>
          </a:p>
          <a:p>
            <a:r>
              <a:rPr lang="cs-CZ" sz="1400" smtClean="0"/>
              <a:t>K dekódování i zakódování čárového kódu využijte vhodný </a:t>
            </a:r>
            <a:r>
              <a:rPr lang="cs-CZ" sz="1400" b="1" smtClean="0">
                <a:solidFill>
                  <a:srgbClr val="FFC000"/>
                </a:solidFill>
              </a:rPr>
              <a:t>barcode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C000"/>
                </a:solidFill>
              </a:rPr>
              <a:t>reader</a:t>
            </a:r>
            <a:r>
              <a:rPr lang="cs-CZ" sz="1400" smtClean="0"/>
              <a:t> / </a:t>
            </a:r>
            <a:r>
              <a:rPr lang="cs-CZ" sz="1400" b="1" smtClean="0">
                <a:solidFill>
                  <a:srgbClr val="FFC000"/>
                </a:solidFill>
              </a:rPr>
              <a:t>generator</a:t>
            </a:r>
            <a:r>
              <a:rPr lang="cs-CZ" sz="1400" smtClean="0"/>
              <a:t> na Internetu.</a:t>
            </a:r>
          </a:p>
          <a:p>
            <a:r>
              <a:rPr lang="cs-CZ" sz="1400"/>
              <a:t>Průměrnou rychlost download na svém počítači můžete zjistit např. zde: </a:t>
            </a:r>
            <a:endParaRPr lang="cs-CZ" sz="1400" smtClean="0"/>
          </a:p>
          <a:p>
            <a:r>
              <a:rPr lang="cs-CZ" sz="1400" smtClean="0">
                <a:hlinkClick r:id="rId2"/>
              </a:rPr>
              <a:t>https</a:t>
            </a:r>
            <a:r>
              <a:rPr lang="cs-CZ" sz="1400">
                <a:hlinkClick r:id="rId2"/>
              </a:rPr>
              <a:t>://www.mojeip.cz/mereni-rychlosti-internetu</a:t>
            </a:r>
            <a:r>
              <a:rPr lang="cs-CZ" sz="1400" smtClean="0">
                <a:hlinkClick r:id="rId2"/>
              </a:rPr>
              <a:t>/</a:t>
            </a:r>
            <a:r>
              <a:rPr lang="cs-CZ" sz="1400" smtClean="0"/>
              <a:t> </a:t>
            </a:r>
            <a:r>
              <a:rPr lang="cs-CZ" sz="1400" b="1" smtClean="0">
                <a:solidFill>
                  <a:srgbClr val="FFC000"/>
                </a:solidFill>
              </a:rPr>
              <a:t>(nezapomeňte si nastavit správnou jednotku!)</a:t>
            </a:r>
            <a:endParaRPr lang="cs-CZ" sz="1400" b="1">
              <a:solidFill>
                <a:srgbClr val="FFC000"/>
              </a:solidFill>
            </a:endParaRPr>
          </a:p>
        </p:txBody>
      </p:sp>
      <p:sp>
        <p:nvSpPr>
          <p:cNvPr id="3" name="TextovéPole 2"/>
          <p:cNvSpPr txBox="1"/>
          <p:nvPr/>
        </p:nvSpPr>
        <p:spPr>
          <a:xfrm>
            <a:off x="922713" y="3777335"/>
            <a:ext cx="5960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Download  souboru video.mkv o velikosti 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11032375" y="3772379"/>
            <a:ext cx="6386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B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8" name="TextovéPole 7"/>
          <p:cNvSpPr txBox="1"/>
          <p:nvPr/>
        </p:nvSpPr>
        <p:spPr>
          <a:xfrm>
            <a:off x="922713" y="4802571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by na mém domácím počítači při zjištěné rychlosti  internetu 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10982498" y="4800386"/>
            <a:ext cx="738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Kb/s</a:t>
            </a:r>
            <a:endParaRPr lang="cs-CZ" b="1">
              <a:solidFill>
                <a:srgbClr val="FFC000"/>
              </a:solidFill>
            </a:endParaRPr>
          </a:p>
        </p:txBody>
      </p:sp>
      <p:sp>
        <p:nvSpPr>
          <p:cNvPr id="10" name="TextovéPole 9"/>
          <p:cNvSpPr txBox="1"/>
          <p:nvPr/>
        </p:nvSpPr>
        <p:spPr>
          <a:xfrm>
            <a:off x="922713" y="5904377"/>
            <a:ext cx="70076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proběhl  v čase</a:t>
            </a:r>
            <a:endParaRPr lang="cs-CZ"/>
          </a:p>
        </p:txBody>
      </p:sp>
      <p:sp>
        <p:nvSpPr>
          <p:cNvPr id="11" name="TextovéPole 10"/>
          <p:cNvSpPr txBox="1"/>
          <p:nvPr/>
        </p:nvSpPr>
        <p:spPr>
          <a:xfrm>
            <a:off x="10836331" y="5904377"/>
            <a:ext cx="10307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b="1" smtClean="0">
                <a:solidFill>
                  <a:srgbClr val="FFC000"/>
                </a:solidFill>
              </a:rPr>
              <a:t>sekund</a:t>
            </a:r>
            <a:endParaRPr lang="cs-CZ" b="1">
              <a:solidFill>
                <a:srgbClr val="FFC000"/>
              </a:solidFill>
            </a:endParaRPr>
          </a:p>
        </p:txBody>
      </p:sp>
      <p:grpSp>
        <p:nvGrpSpPr>
          <p:cNvPr id="14" name="Skupina 13"/>
          <p:cNvGrpSpPr/>
          <p:nvPr/>
        </p:nvGrpSpPr>
        <p:grpSpPr>
          <a:xfrm>
            <a:off x="7689272" y="5635333"/>
            <a:ext cx="2876203" cy="907420"/>
            <a:chOff x="4638501" y="5792638"/>
            <a:chExt cx="2876203" cy="907420"/>
          </a:xfrm>
        </p:grpSpPr>
        <p:sp>
          <p:nvSpPr>
            <p:cNvPr id="13" name="Obdélník 12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2" name="TextovéPole 11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času</a:t>
              </a:r>
              <a:endParaRPr lang="cs-CZ" b="1"/>
            </a:p>
          </p:txBody>
        </p:sp>
      </p:grpSp>
      <p:grpSp>
        <p:nvGrpSpPr>
          <p:cNvPr id="15" name="Skupina 14"/>
          <p:cNvGrpSpPr/>
          <p:nvPr/>
        </p:nvGrpSpPr>
        <p:grpSpPr>
          <a:xfrm>
            <a:off x="7993382" y="4496198"/>
            <a:ext cx="2876203" cy="907420"/>
            <a:chOff x="4638501" y="5792638"/>
            <a:chExt cx="2876203" cy="907420"/>
          </a:xfrm>
        </p:grpSpPr>
        <p:sp>
          <p:nvSpPr>
            <p:cNvPr id="16" name="Obdélník 15"/>
            <p:cNvSpPr/>
            <p:nvPr/>
          </p:nvSpPr>
          <p:spPr>
            <a:xfrm>
              <a:off x="4638501" y="5792638"/>
              <a:ext cx="2876203" cy="907420"/>
            </a:xfrm>
            <a:prstGeom prst="rect">
              <a:avLst/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cs-CZ"/>
            </a:p>
          </p:txBody>
        </p:sp>
        <p:sp>
          <p:nvSpPr>
            <p:cNvPr id="17" name="TextovéPole 16"/>
            <p:cNvSpPr txBox="1"/>
            <p:nvPr/>
          </p:nvSpPr>
          <p:spPr>
            <a:xfrm>
              <a:off x="4808912" y="6061682"/>
              <a:ext cx="2593571" cy="369332"/>
            </a:xfrm>
            <a:prstGeom prst="rect">
              <a:avLst/>
            </a:prstGeom>
            <a:solidFill>
              <a:schemeClr val="accent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cs-CZ" b="1" smtClean="0"/>
                <a:t>Čárový kód rychlosti</a:t>
              </a:r>
              <a:endParaRPr lang="cs-CZ" b="1"/>
            </a:p>
          </p:txBody>
        </p:sp>
      </p:grpSp>
      <p:pic>
        <p:nvPicPr>
          <p:cNvPr id="22" name="Obrázek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381" y="3603403"/>
            <a:ext cx="2152950" cy="707283"/>
          </a:xfrm>
          <a:prstGeom prst="rect">
            <a:avLst/>
          </a:prstGeom>
        </p:spPr>
      </p:pic>
      <p:pic>
        <p:nvPicPr>
          <p:cNvPr id="23" name="Obrázek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6094" y="2043801"/>
            <a:ext cx="1972562" cy="872815"/>
          </a:xfrm>
          <a:prstGeom prst="rect">
            <a:avLst/>
          </a:prstGeom>
        </p:spPr>
      </p:pic>
      <p:cxnSp>
        <p:nvCxnSpPr>
          <p:cNvPr id="25" name="Přímá spojnice 24"/>
          <p:cNvCxnSpPr/>
          <p:nvPr/>
        </p:nvCxnSpPr>
        <p:spPr>
          <a:xfrm>
            <a:off x="11671069" y="2701636"/>
            <a:ext cx="196041" cy="21498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27" name="Přímá spojnice 26"/>
          <p:cNvCxnSpPr/>
          <p:nvPr/>
        </p:nvCxnSpPr>
        <p:spPr>
          <a:xfrm flipV="1">
            <a:off x="10453254" y="2901882"/>
            <a:ext cx="1217815" cy="9557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96564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Napiš a nahrej své jméno v morseovce 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smtClean="0"/>
              <a:t>Najděte si na Wikipedii informace o Morseově abecedě. </a:t>
            </a:r>
          </a:p>
          <a:p>
            <a:r>
              <a:rPr lang="cs-CZ" sz="1400" smtClean="0"/>
              <a:t>Zapište správně své křestní jméno (bez české diakritiky) pomocí morseovky.</a:t>
            </a:r>
          </a:p>
          <a:p>
            <a:r>
              <a:rPr lang="cs-CZ" sz="1400" smtClean="0"/>
              <a:t>Najděte si na internetu vhodný překladač Morseova kódu, který vám umožní stáhnout zvukový záznam a připojit ho </a:t>
            </a:r>
          </a:p>
          <a:p>
            <a:r>
              <a:rPr lang="cs-CZ" sz="1400"/>
              <a:t>k řešení (např. </a:t>
            </a:r>
            <a:r>
              <a:rPr lang="cs-CZ" sz="1400">
                <a:hlinkClick r:id="rId4"/>
              </a:rPr>
              <a:t>https://morsecode.world/international/translator.html</a:t>
            </a:r>
            <a:r>
              <a:rPr lang="cs-CZ" sz="1400"/>
              <a:t>).</a:t>
            </a:r>
          </a:p>
        </p:txBody>
      </p:sp>
      <p:sp>
        <p:nvSpPr>
          <p:cNvPr id="3" name="TextovéPole 2"/>
          <p:cNvSpPr txBox="1"/>
          <p:nvPr/>
        </p:nvSpPr>
        <p:spPr>
          <a:xfrm>
            <a:off x="922712" y="3697670"/>
            <a:ext cx="2842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Mé křestní jméno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6567055" y="3697670"/>
            <a:ext cx="50042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MATĚJ</a:t>
            </a:r>
            <a:endParaRPr lang="cs-CZ" dirty="0"/>
          </a:p>
        </p:txBody>
      </p:sp>
      <p:sp>
        <p:nvSpPr>
          <p:cNvPr id="8" name="TextovéPole 7"/>
          <p:cNvSpPr txBox="1"/>
          <p:nvPr/>
        </p:nvSpPr>
        <p:spPr>
          <a:xfrm>
            <a:off x="922712" y="4433239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Zápis pomocí morseovky</a:t>
            </a:r>
            <a:endParaRPr lang="cs-CZ"/>
          </a:p>
        </p:txBody>
      </p:sp>
      <p:sp>
        <p:nvSpPr>
          <p:cNvPr id="9" name="TextovéPole 8"/>
          <p:cNvSpPr txBox="1"/>
          <p:nvPr/>
        </p:nvSpPr>
        <p:spPr>
          <a:xfrm>
            <a:off x="6567056" y="4433239"/>
            <a:ext cx="17207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--|.-|-|.|.---|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35045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Zvukový záznam</a:t>
            </a:r>
            <a:endParaRPr lang="cs-CZ"/>
          </a:p>
        </p:txBody>
      </p:sp>
      <p:pic>
        <p:nvPicPr>
          <p:cNvPr id="5" name="mors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18960" y="53072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2180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/>
              <a:t>N</a:t>
            </a:r>
            <a:r>
              <a:rPr lang="cs-CZ" smtClean="0"/>
              <a:t>apiš a přehrej své motto nevidomému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922713" y="2269375"/>
            <a:ext cx="10365971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Najděte si na Wikipedii informace o Braillově slepeckém písmu. </a:t>
            </a:r>
          </a:p>
          <a:p>
            <a:r>
              <a:rPr lang="cs-CZ" sz="1400" dirty="0" smtClean="0"/>
              <a:t>Zvolte si nějaké oblíbené </a:t>
            </a:r>
            <a:r>
              <a:rPr lang="cs-CZ" sz="1400" b="1" dirty="0" smtClean="0">
                <a:hlinkClick r:id="rId4"/>
              </a:rPr>
              <a:t>motto</a:t>
            </a:r>
            <a:r>
              <a:rPr lang="cs-CZ" sz="1400" dirty="0" smtClean="0"/>
              <a:t> (např. "</a:t>
            </a:r>
            <a:r>
              <a:rPr lang="cs-CZ" sz="1400" i="1" dirty="0" smtClean="0"/>
              <a:t>Život </a:t>
            </a:r>
            <a:r>
              <a:rPr lang="cs-CZ" sz="1400" i="1" dirty="0"/>
              <a:t>je skvělý, musíš ho jen </a:t>
            </a:r>
            <a:r>
              <a:rPr lang="cs-CZ" sz="1400" i="1" dirty="0" smtClean="0"/>
              <a:t>pochopit"</a:t>
            </a:r>
            <a:r>
              <a:rPr lang="cs-CZ" sz="1400" dirty="0" smtClean="0"/>
              <a:t>) a pomocí libovolného internetového generátoru ho převeďte do grafické podoby Braillova slepeckého písma.</a:t>
            </a:r>
          </a:p>
          <a:p>
            <a:r>
              <a:rPr lang="cs-CZ" sz="1400" dirty="0" smtClean="0"/>
              <a:t>Poté použijte některý z online konvertorů českého textu na řeč (např. </a:t>
            </a:r>
            <a:r>
              <a:rPr lang="cs-CZ" sz="1400" dirty="0" err="1" smtClean="0">
                <a:hlinkClick r:id="rId5"/>
              </a:rPr>
              <a:t>SpeechTech</a:t>
            </a:r>
            <a:r>
              <a:rPr lang="cs-CZ" sz="1400" dirty="0" smtClean="0">
                <a:hlinkClick r:id="rId5"/>
              </a:rPr>
              <a:t> </a:t>
            </a:r>
            <a:r>
              <a:rPr lang="cs-CZ" sz="1400" dirty="0" err="1" smtClean="0">
                <a:hlinkClick r:id="rId5"/>
              </a:rPr>
              <a:t>TTSOnline</a:t>
            </a:r>
            <a:r>
              <a:rPr lang="cs-CZ" sz="1400" dirty="0" smtClean="0">
                <a:hlinkClick r:id="rId5"/>
              </a:rPr>
              <a:t> Demo</a:t>
            </a:r>
            <a:r>
              <a:rPr lang="cs-CZ" sz="1400" dirty="0" smtClean="0"/>
              <a:t>) a vytvořte pomocí něj zvukový záznam svého motta.</a:t>
            </a:r>
            <a:endParaRPr lang="cs-CZ" sz="1400" dirty="0"/>
          </a:p>
        </p:txBody>
      </p:sp>
      <p:sp>
        <p:nvSpPr>
          <p:cNvPr id="3" name="TextovéPole 2"/>
          <p:cNvSpPr txBox="1"/>
          <p:nvPr/>
        </p:nvSpPr>
        <p:spPr>
          <a:xfrm>
            <a:off x="922712" y="4021866"/>
            <a:ext cx="30687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/>
              <a:t>⠠⠅⠙⠚⠕⠑⠏⠊⠑⠞⠕⠗⠽⠲⠀⠏⠗⠊⠙⠑⠚⠀⠧⠕⠙⠅⠗⠕⠀⠁⠀⠥⠙⠑⠇⠑⠚⠀⠎⠊⠀⠅⠕⠅⠞⠑⠊⠇⠲</a:t>
            </a:r>
          </a:p>
        </p:txBody>
      </p:sp>
      <p:sp>
        <p:nvSpPr>
          <p:cNvPr id="10" name="TextovéPole 9"/>
          <p:cNvSpPr txBox="1"/>
          <p:nvPr/>
        </p:nvSpPr>
        <p:spPr>
          <a:xfrm>
            <a:off x="922712" y="5528136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dirty="0" smtClean="0"/>
              <a:t>Zvukový záznam motta</a:t>
            </a:r>
            <a:endParaRPr lang="cs-CZ" dirty="0"/>
          </a:p>
        </p:txBody>
      </p:sp>
      <p:pic>
        <p:nvPicPr>
          <p:cNvPr id="5" name="motto_navo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69723" y="3438926"/>
            <a:ext cx="5926975" cy="3333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7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232756" y="422250"/>
            <a:ext cx="11563942" cy="970450"/>
          </a:xfrm>
        </p:spPr>
        <p:txBody>
          <a:bodyPr/>
          <a:lstStyle/>
          <a:p>
            <a:pPr algn="ctr"/>
            <a:r>
              <a:rPr lang="cs-CZ" smtClean="0"/>
              <a:t>Hrátky s mapou znaků</a:t>
            </a:r>
            <a:endParaRPr lang="cs-CZ">
              <a:solidFill>
                <a:srgbClr val="FFFF00"/>
              </a:solidFill>
            </a:endParaRPr>
          </a:p>
        </p:txBody>
      </p:sp>
      <p:sp>
        <p:nvSpPr>
          <p:cNvPr id="4" name="TextovéPole 3"/>
          <p:cNvSpPr txBox="1"/>
          <p:nvPr/>
        </p:nvSpPr>
        <p:spPr>
          <a:xfrm>
            <a:off x="573579" y="2269375"/>
            <a:ext cx="10715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z="1400" dirty="0" smtClean="0"/>
              <a:t>Použijte program Mapa znaků ve Windows k vyřešení následujících úkolů. Nahraďte vložené obrázky skutečnými znaky.</a:t>
            </a:r>
          </a:p>
          <a:p>
            <a:r>
              <a:rPr lang="cs-CZ" sz="1400" dirty="0" smtClean="0"/>
              <a:t>Pro výpis znaků použijte font </a:t>
            </a:r>
            <a:r>
              <a:rPr lang="cs-CZ" sz="1400" dirty="0" err="1" smtClean="0"/>
              <a:t>Arial</a:t>
            </a:r>
            <a:r>
              <a:rPr lang="cs-CZ" sz="1400" dirty="0" smtClean="0"/>
              <a:t>.</a:t>
            </a:r>
            <a:endParaRPr lang="cs-CZ" sz="1400" dirty="0"/>
          </a:p>
        </p:txBody>
      </p:sp>
      <p:sp>
        <p:nvSpPr>
          <p:cNvPr id="3" name="TextovéPole 2"/>
          <p:cNvSpPr txBox="1"/>
          <p:nvPr/>
        </p:nvSpPr>
        <p:spPr>
          <a:xfrm>
            <a:off x="590206" y="3283948"/>
            <a:ext cx="3599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Matematický zápis</a:t>
            </a:r>
            <a:endParaRPr lang="cs-CZ"/>
          </a:p>
        </p:txBody>
      </p:sp>
      <p:sp>
        <p:nvSpPr>
          <p:cNvPr id="10" name="TextovéPole 9"/>
          <p:cNvSpPr txBox="1"/>
          <p:nvPr/>
        </p:nvSpPr>
        <p:spPr>
          <a:xfrm>
            <a:off x="573579" y="5310004"/>
            <a:ext cx="34580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Grafické symboly</a:t>
            </a:r>
            <a:endParaRPr lang="cs-CZ"/>
          </a:p>
        </p:txBody>
      </p:sp>
      <p:sp>
        <p:nvSpPr>
          <p:cNvPr id="6" name="TextovéPole 5"/>
          <p:cNvSpPr txBox="1"/>
          <p:nvPr/>
        </p:nvSpPr>
        <p:spPr>
          <a:xfrm>
            <a:off x="590206" y="3959300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Slovo v azbuce (cyrilice)</a:t>
            </a:r>
            <a:endParaRPr lang="cs-CZ"/>
          </a:p>
        </p:txBody>
      </p:sp>
      <p:sp>
        <p:nvSpPr>
          <p:cNvPr id="7" name="TextovéPole 6"/>
          <p:cNvSpPr txBox="1"/>
          <p:nvPr/>
        </p:nvSpPr>
        <p:spPr>
          <a:xfrm>
            <a:off x="590205" y="4634652"/>
            <a:ext cx="33084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cs-CZ" smtClean="0"/>
              <a:t>Cizí měny</a:t>
            </a:r>
            <a:endParaRPr lang="cs-CZ"/>
          </a:p>
        </p:txBody>
      </p:sp>
      <p:pic>
        <p:nvPicPr>
          <p:cNvPr id="8" name="Obráze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4953" y="3869622"/>
            <a:ext cx="1609483" cy="548688"/>
          </a:xfrm>
          <a:prstGeom prst="rect">
            <a:avLst/>
          </a:prstGeom>
        </p:spPr>
      </p:pic>
      <p:pic>
        <p:nvPicPr>
          <p:cNvPr id="11" name="Obrázek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864" y="3224753"/>
            <a:ext cx="1804572" cy="487722"/>
          </a:xfrm>
          <a:prstGeom prst="rect">
            <a:avLst/>
          </a:prstGeom>
        </p:spPr>
      </p:pic>
      <p:pic>
        <p:nvPicPr>
          <p:cNvPr id="13" name="Obrázek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4634652"/>
            <a:ext cx="2328874" cy="487722"/>
          </a:xfrm>
          <a:prstGeom prst="rect">
            <a:avLst/>
          </a:prstGeom>
        </p:spPr>
      </p:pic>
      <p:pic>
        <p:nvPicPr>
          <p:cNvPr id="17" name="Obrázek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0216" y="5047361"/>
            <a:ext cx="2383743" cy="762066"/>
          </a:xfrm>
          <a:prstGeom prst="rect">
            <a:avLst/>
          </a:prstGeom>
        </p:spPr>
      </p:pic>
      <p:sp>
        <p:nvSpPr>
          <p:cNvPr id="5" name="Obdélník 4"/>
          <p:cNvSpPr/>
          <p:nvPr/>
        </p:nvSpPr>
        <p:spPr>
          <a:xfrm>
            <a:off x="5824931" y="3244334"/>
            <a:ext cx="24212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b="1" dirty="0" smtClean="0">
                <a:latin typeface="Arial" panose="020B0604020202020204" pitchFamily="34" charset="0"/>
                <a:cs typeface="Arial" panose="020B0604020202020204" pitchFamily="34" charset="0"/>
              </a:rPr>
              <a:t>½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×</a:t>
            </a:r>
            <a:r>
              <a:rPr lang="cs-CZ" b="1" dirty="0" smtClean="0">
                <a:latin typeface="Arial" panose="020B0604020202020204" pitchFamily="34" charset="0"/>
                <a:cs typeface="Arial" panose="020B0604020202020204" pitchFamily="34" charset="0"/>
              </a:rPr>
              <a:t> ¾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≤ √3 </a:t>
            </a:r>
            <a:r>
              <a:rPr lang="cs-CZ" b="1" dirty="0" smtClean="0">
                <a:latin typeface="Arial" panose="020B0604020202020204" pitchFamily="34" charset="0"/>
                <a:cs typeface="Arial" panose="020B0604020202020204" pitchFamily="34" charset="0"/>
              </a:rPr>
              <a:t>÷ 2</a:t>
            </a:r>
            <a:endParaRPr lang="cs-CZ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cs-CZ" dirty="0"/>
          </a:p>
        </p:txBody>
      </p:sp>
      <p:sp>
        <p:nvSpPr>
          <p:cNvPr id="9" name="Obdélník 8"/>
          <p:cNvSpPr/>
          <p:nvPr/>
        </p:nvSpPr>
        <p:spPr>
          <a:xfrm>
            <a:off x="6235869" y="3959300"/>
            <a:ext cx="13035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az-Cyrl-AZ" b="1" dirty="0">
                <a:latin typeface="Arial" panose="020B0604020202020204" pitchFamily="34" charset="0"/>
                <a:cs typeface="Arial" panose="020B0604020202020204" pitchFamily="34" charset="0"/>
              </a:rPr>
              <a:t>ЧЕЛОВЕК</a:t>
            </a:r>
            <a:endParaRPr lang="cs-CZ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Obdélník 11"/>
          <p:cNvSpPr/>
          <p:nvPr/>
        </p:nvSpPr>
        <p:spPr>
          <a:xfrm>
            <a:off x="5332416" y="4693847"/>
            <a:ext cx="18069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cs-CZ" b="1" dirty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cs-CZ" b="1" dirty="0" smtClean="0">
                <a:solidFill>
                  <a:srgbClr val="FFFF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¥ </a:t>
            </a:r>
            <a:r>
              <a:rPr lang="cs-CZ" b="1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cs-CZ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cs-CZ" b="1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$ </a:t>
            </a:r>
            <a:r>
              <a:rPr lang="cs-CZ" b="1" dirty="0" smtClean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cs-CZ" b="1" dirty="0">
                <a:solidFill>
                  <a:srgbClr val="00B0F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1€ </a:t>
            </a:r>
            <a:r>
              <a:rPr lang="cs-CZ" b="1" dirty="0">
                <a:latin typeface="Arial" panose="020B0604020202020204" pitchFamily="34" charset="0"/>
                <a:cs typeface="Arial" panose="020B0604020202020204" pitchFamily="34" charset="0"/>
              </a:rPr>
              <a:t>&lt;</a:t>
            </a:r>
            <a:r>
              <a:rPr lang="cs-CZ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1£</a:t>
            </a:r>
          </a:p>
        </p:txBody>
      </p:sp>
      <p:sp>
        <p:nvSpPr>
          <p:cNvPr id="14" name="Obdélník 13"/>
          <p:cNvSpPr/>
          <p:nvPr/>
        </p:nvSpPr>
        <p:spPr>
          <a:xfrm>
            <a:off x="4904509" y="5250809"/>
            <a:ext cx="239406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cs-CZ" sz="2800" dirty="0" smtClean="0">
                <a:latin typeface="Webdings" panose="05030102010509060703" pitchFamily="18" charset="2"/>
              </a:rPr>
              <a:t>NL§O² </a:t>
            </a:r>
            <a:r>
              <a:rPr lang="cs-CZ" sz="2800" dirty="0">
                <a:latin typeface="Webdings" panose="05030102010509060703" pitchFamily="18" charset="2"/>
              </a:rPr>
              <a:t>¯ </a:t>
            </a:r>
            <a:endParaRPr lang="cs-CZ" sz="2800" dirty="0">
              <a:latin typeface="Webdings" panose="05030102010509060703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3949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ty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9ECD33"/>
      </a:accent1>
      <a:accent2>
        <a:srgbClr val="E19933"/>
      </a:accent2>
      <a:accent3>
        <a:srgbClr val="DC5D3D"/>
      </a:accent3>
      <a:accent4>
        <a:srgbClr val="A967CB"/>
      </a:accent4>
      <a:accent5>
        <a:srgbClr val="5EA5DD"/>
      </a:accent5>
      <a:accent6>
        <a:srgbClr val="44BEA9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98D1675B-7325-48AD-994B-0DEF3379A98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35db346a-91aa-4991-b16a-9c8655b9be6b" xsi:nil="true"/>
    <TaxCatchAll xmlns="e4bb5cbf-8c83-42e4-bd5f-dafa26919686" xsi:nil="true"/>
    <lcf76f155ced4ddcb4097134ff3c332f xmlns="35db346a-91aa-4991-b16a-9c8655b9be6b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D9113F5FC79AD3498D7774AB3459075C" ma:contentTypeVersion="10" ma:contentTypeDescription="Vytvoří nový dokument" ma:contentTypeScope="" ma:versionID="0e5c38162a05f37db2c238781780e4b3">
  <xsd:schema xmlns:xsd="http://www.w3.org/2001/XMLSchema" xmlns:xs="http://www.w3.org/2001/XMLSchema" xmlns:p="http://schemas.microsoft.com/office/2006/metadata/properties" xmlns:ns2="35db346a-91aa-4991-b16a-9c8655b9be6b" xmlns:ns3="e4bb5cbf-8c83-42e4-bd5f-dafa26919686" targetNamespace="http://schemas.microsoft.com/office/2006/metadata/properties" ma:root="true" ma:fieldsID="2271c11df584d2e0243fb90f544296f3" ns2:_="" ns3:_="">
    <xsd:import namespace="35db346a-91aa-4991-b16a-9c8655b9be6b"/>
    <xsd:import namespace="e4bb5cbf-8c83-42e4-bd5f-dafa26919686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db346a-91aa-4991-b16a-9c8655b9be6b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Značky obrázků" ma:readOnly="false" ma:fieldId="{5cf76f15-5ced-4ddc-b409-7134ff3c332f}" ma:taxonomyMulti="true" ma:sspId="7d0065fd-bf57-4990-b578-47e7e810b6a0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4bb5cbf-8c83-42e4-bd5f-dafa26919686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da462c3f-1f3d-4e76-8140-8788095bd9f5}" ma:internalName="TaxCatchAll" ma:showField="CatchAllData" ma:web="e4bb5cbf-8c83-42e4-bd5f-dafa26919686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851F584-0C02-4568-87AB-AEDAE51E71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5D55CA-85CA-4EAF-94DA-87E57AB03099}">
  <ds:schemaRefs>
    <ds:schemaRef ds:uri="http://www.w3.org/XML/1998/namespace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e4bb5cbf-8c83-42e4-bd5f-dafa26919686"/>
    <ds:schemaRef ds:uri="35db346a-91aa-4991-b16a-9c8655b9be6b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52442DC0-8D7E-44CF-88A8-DC3C43FAAA2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db346a-91aa-4991-b16a-9c8655b9be6b"/>
    <ds:schemaRef ds:uri="e4bb5cbf-8c83-42e4-bd5f-dafa2691968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TM03457503[[fn=Citáty]]</Template>
  <TotalTime>571</TotalTime>
  <Words>551</Words>
  <Application>Microsoft Office PowerPoint</Application>
  <PresentationFormat>Širokoúhlá obrazovka</PresentationFormat>
  <Paragraphs>110</Paragraphs>
  <Slides>10</Slides>
  <Notes>0</Notes>
  <HiddenSlides>0</HiddenSlides>
  <MMClips>2</MMClips>
  <ScaleCrop>false</ScaleCrop>
  <HeadingPairs>
    <vt:vector size="6" baseType="variant">
      <vt:variant>
        <vt:lpstr>Použitá písma</vt:lpstr>
      </vt:variant>
      <vt:variant>
        <vt:i4>5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10</vt:i4>
      </vt:variant>
    </vt:vector>
  </HeadingPairs>
  <TitlesOfParts>
    <vt:vector size="16" baseType="lpstr">
      <vt:lpstr>Arial</vt:lpstr>
      <vt:lpstr>Century Gothic</vt:lpstr>
      <vt:lpstr>Consolas</vt:lpstr>
      <vt:lpstr>Webdings</vt:lpstr>
      <vt:lpstr>Wingdings 2</vt:lpstr>
      <vt:lpstr>Citáty</vt:lpstr>
      <vt:lpstr>Hra s kódy, bity a byty  1. domácí cvičení do nouzového stavu</vt:lpstr>
      <vt:lpstr>Několik (tajných) pokynů na úvod</vt:lpstr>
      <vt:lpstr>Převody mezi číselnými soustavami </vt:lpstr>
      <vt:lpstr>Převody mezi číselnými soustavami - důkaz</vt:lpstr>
      <vt:lpstr>Představte se pomocí QR kódu</vt:lpstr>
      <vt:lpstr>Tajné výpočty v čárovém kódu</vt:lpstr>
      <vt:lpstr>Napiš a nahrej své jméno v morseovce </vt:lpstr>
      <vt:lpstr>Napiš a přehrej své motto nevidomému</vt:lpstr>
      <vt:lpstr>Hrátky s mapou znaků</vt:lpstr>
      <vt:lpstr>Kódy znaků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Hra s kódy Domácí cvičení do nouzového stavu</dc:title>
  <dc:creator>ml</dc:creator>
  <cp:lastModifiedBy>student</cp:lastModifiedBy>
  <cp:revision>61</cp:revision>
  <dcterms:created xsi:type="dcterms:W3CDTF">2020-10-06T14:48:28Z</dcterms:created>
  <dcterms:modified xsi:type="dcterms:W3CDTF">2024-10-10T08:09:18Z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0x010100D9113F5FC79AD3498D7774AB3459075C</vt:lpwstr>
  </property>
</Properties>
</file>

<file path=docProps/thumbnail.jpeg>
</file>